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"/>
      <p:regular r:id="rId17"/>
    </p:embeddedFont>
    <p:embeddedFont>
      <p:font typeface="Brygada 1918"/>
      <p:regular r:id="rId18"/>
    </p:embeddedFont>
    <p:embeddedFont>
      <p:font typeface="Brygada 1918"/>
      <p:regular r:id="rId19"/>
    </p:embeddedFont>
    <p:embeddedFont>
      <p:font typeface="Brygada 1918"/>
      <p:regular r:id="rId20"/>
    </p:embeddedFont>
    <p:embeddedFont>
      <p:font typeface="Montserrat Medium"/>
      <p:regular r:id="rId21"/>
    </p:embeddedFont>
    <p:embeddedFont>
      <p:font typeface="Montserrat Medium"/>
      <p:regular r:id="rId22"/>
    </p:embeddedFont>
    <p:embeddedFont>
      <p:font typeface="Montserrat Medium"/>
      <p:regular r:id="rId23"/>
    </p:embeddedFont>
    <p:embeddedFont>
      <p:font typeface="Montserrat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898219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646414"/>
            <a:ext cx="76454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Uncovering insights from transactional data to guide strategic business decisions.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618649"/>
            <a:ext cx="7743349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Business Recommendations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29508" y="1766888"/>
            <a:ext cx="321112" cy="3211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45062" y="176033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445062" y="2245519"/>
            <a:ext cx="1243607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Promote exclusive benefits.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9508" y="3022640"/>
            <a:ext cx="321112" cy="3211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45062" y="301609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Customer Loyalty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445062" y="3501271"/>
            <a:ext cx="1243607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Reward repeat buyers.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9508" y="4278392"/>
            <a:ext cx="321112" cy="3211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45062" y="4271843"/>
            <a:ext cx="3139321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445062" y="4757023"/>
            <a:ext cx="1243607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Balance sales with margin.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9508" y="5534144"/>
            <a:ext cx="321112" cy="32111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45062" y="552759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445062" y="6012775"/>
            <a:ext cx="1243607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Highlight top-rated items.</a:t>
            </a:r>
            <a:endParaRPr lang="en-US" sz="16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9508" y="6789896"/>
            <a:ext cx="321112" cy="32111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45062" y="678334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445062" y="7268527"/>
            <a:ext cx="1243607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Focus on high-revenue groups.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1660088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35660" y="2694742"/>
            <a:ext cx="3715703" cy="2001560"/>
          </a:xfrm>
          <a:prstGeom prst="roundRect">
            <a:avLst>
              <a:gd name="adj" fmla="val 7309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5180" y="2694742"/>
            <a:ext cx="121920" cy="200156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6571655" y="293929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71655" y="3424476"/>
            <a:ext cx="31351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3,900 purchases across categories.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5437" y="2694742"/>
            <a:ext cx="3715703" cy="2001560"/>
          </a:xfrm>
          <a:prstGeom prst="roundRect">
            <a:avLst>
              <a:gd name="adj" fmla="val 7309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34957" y="2694742"/>
            <a:ext cx="121920" cy="2001560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0" name="Text 7"/>
          <p:cNvSpPr/>
          <p:nvPr/>
        </p:nvSpPr>
        <p:spPr>
          <a:xfrm>
            <a:off x="10501432" y="2939296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Goals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01432" y="3424476"/>
            <a:ext cx="3135154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Spending patterns, segments, preferences, subscriptions.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35660" y="4910376"/>
            <a:ext cx="3715703" cy="1659136"/>
          </a:xfrm>
          <a:prstGeom prst="roundRect">
            <a:avLst>
              <a:gd name="adj" fmla="val 8818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05180" y="4910376"/>
            <a:ext cx="121920" cy="1659136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4" name="Text 11"/>
          <p:cNvSpPr/>
          <p:nvPr/>
        </p:nvSpPr>
        <p:spPr>
          <a:xfrm>
            <a:off x="6571655" y="515493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Outcome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71655" y="5640110"/>
            <a:ext cx="3135154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Guide strategic business decisions.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205" y="538401"/>
            <a:ext cx="5221129" cy="652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Dataset Summary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685205" y="1680329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Features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685205" y="2202418"/>
            <a:ext cx="63911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Customer demographics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85205" y="2584013"/>
            <a:ext cx="63911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Purchase details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85205" y="2965609"/>
            <a:ext cx="63911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Shopping behavior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85205" y="3474482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 Size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685205" y="3996571"/>
            <a:ext cx="63911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3,900 Rows, 18 Columns</a:t>
            </a:r>
            <a:endParaRPr lang="en-US" sz="15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1659" y="1704856"/>
            <a:ext cx="6391156" cy="63911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54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891" y="509826"/>
            <a:ext cx="7846219" cy="1236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Exploratory Data Analysis (Python)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48891" y="2024063"/>
            <a:ext cx="18538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48891" y="2316242"/>
            <a:ext cx="7846219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6" name="Text 3"/>
          <p:cNvSpPr/>
          <p:nvPr/>
        </p:nvSpPr>
        <p:spPr>
          <a:xfrm>
            <a:off x="648891" y="2454593"/>
            <a:ext cx="2472214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 Preparation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891" y="2874764"/>
            <a:ext cx="784621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Loading, initial exploration, missing data handling.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48891" y="3495794"/>
            <a:ext cx="18538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48891" y="3787973"/>
            <a:ext cx="7846219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0" name="Text 7"/>
          <p:cNvSpPr/>
          <p:nvPr/>
        </p:nvSpPr>
        <p:spPr>
          <a:xfrm>
            <a:off x="648891" y="3926324"/>
            <a:ext cx="295525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Column Standardization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48891" y="4346496"/>
            <a:ext cx="784621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Renamed to snake case for readability.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48891" y="4967526"/>
            <a:ext cx="18538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48891" y="5259705"/>
            <a:ext cx="7846219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4" name="Text 11"/>
          <p:cNvSpPr/>
          <p:nvPr/>
        </p:nvSpPr>
        <p:spPr>
          <a:xfrm>
            <a:off x="648891" y="5398056"/>
            <a:ext cx="2472214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Feature Engineering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48891" y="5818227"/>
            <a:ext cx="784621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Age groups, purchase frequency.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48891" y="6439257"/>
            <a:ext cx="185380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48891" y="6731437"/>
            <a:ext cx="7846219" cy="2286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8" name="Text 15"/>
          <p:cNvSpPr/>
          <p:nvPr/>
        </p:nvSpPr>
        <p:spPr>
          <a:xfrm>
            <a:off x="648891" y="6869787"/>
            <a:ext cx="2544723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Database Integration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48891" y="7289959"/>
            <a:ext cx="784621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Cleaned data loaded to SQLite for SQL analysis.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4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0521" y="458867"/>
            <a:ext cx="4450675" cy="556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Data Analysis (SQL)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070521" y="1515666"/>
            <a:ext cx="7975759" cy="1252180"/>
          </a:xfrm>
          <a:prstGeom prst="roundRect">
            <a:avLst>
              <a:gd name="adj" fmla="val 8763"/>
            </a:avLst>
          </a:prstGeom>
          <a:solidFill>
            <a:srgbClr val="5C2438"/>
          </a:solidFill>
          <a:ln/>
        </p:spPr>
      </p:sp>
      <p:sp>
        <p:nvSpPr>
          <p:cNvPr id="5" name="Shape 2"/>
          <p:cNvSpPr/>
          <p:nvPr/>
        </p:nvSpPr>
        <p:spPr>
          <a:xfrm>
            <a:off x="6070521" y="1492806"/>
            <a:ext cx="7975759" cy="91440"/>
          </a:xfrm>
          <a:prstGeom prst="roundRect">
            <a:avLst>
              <a:gd name="adj" fmla="val 27379"/>
            </a:avLst>
          </a:prstGeom>
          <a:solidFill>
            <a:srgbClr val="FFB393"/>
          </a:solidFill>
          <a:ln/>
        </p:spPr>
      </p:sp>
      <p:sp>
        <p:nvSpPr>
          <p:cNvPr id="6" name="Shape 3"/>
          <p:cNvSpPr/>
          <p:nvPr/>
        </p:nvSpPr>
        <p:spPr>
          <a:xfrm>
            <a:off x="9808071" y="1265396"/>
            <a:ext cx="500658" cy="500658"/>
          </a:xfrm>
          <a:prstGeom prst="roundRect">
            <a:avLst>
              <a:gd name="adj" fmla="val 182640"/>
            </a:avLst>
          </a:prstGeom>
          <a:solidFill>
            <a:srgbClr val="FFB393"/>
          </a:solidFill>
          <a:ln/>
        </p:spPr>
      </p:sp>
      <p:sp>
        <p:nvSpPr>
          <p:cNvPr id="7" name="Text 4"/>
          <p:cNvSpPr/>
          <p:nvPr/>
        </p:nvSpPr>
        <p:spPr>
          <a:xfrm>
            <a:off x="9958209" y="1390531"/>
            <a:ext cx="20026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60187" y="1932861"/>
            <a:ext cx="2225278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Revenue by Gender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60187" y="2311122"/>
            <a:ext cx="759642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Male: $157,890, Female: $75,191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070521" y="3184922"/>
            <a:ext cx="7975759" cy="1252180"/>
          </a:xfrm>
          <a:prstGeom prst="roundRect">
            <a:avLst>
              <a:gd name="adj" fmla="val 8763"/>
            </a:avLst>
          </a:prstGeom>
          <a:solidFill>
            <a:srgbClr val="5C2438"/>
          </a:solidFill>
          <a:ln/>
        </p:spPr>
      </p:sp>
      <p:sp>
        <p:nvSpPr>
          <p:cNvPr id="11" name="Shape 8"/>
          <p:cNvSpPr/>
          <p:nvPr/>
        </p:nvSpPr>
        <p:spPr>
          <a:xfrm>
            <a:off x="6070521" y="3162062"/>
            <a:ext cx="7975759" cy="91440"/>
          </a:xfrm>
          <a:prstGeom prst="roundRect">
            <a:avLst>
              <a:gd name="adj" fmla="val 27379"/>
            </a:avLst>
          </a:prstGeom>
          <a:solidFill>
            <a:srgbClr val="FFB393"/>
          </a:solidFill>
          <a:ln/>
        </p:spPr>
      </p:sp>
      <p:sp>
        <p:nvSpPr>
          <p:cNvPr id="12" name="Shape 9"/>
          <p:cNvSpPr/>
          <p:nvPr/>
        </p:nvSpPr>
        <p:spPr>
          <a:xfrm>
            <a:off x="9808071" y="2934653"/>
            <a:ext cx="500658" cy="500658"/>
          </a:xfrm>
          <a:prstGeom prst="roundRect">
            <a:avLst>
              <a:gd name="adj" fmla="val 182640"/>
            </a:avLst>
          </a:prstGeom>
          <a:solidFill>
            <a:srgbClr val="FFB393"/>
          </a:solidFill>
          <a:ln/>
        </p:spPr>
      </p:sp>
      <p:sp>
        <p:nvSpPr>
          <p:cNvPr id="13" name="Text 10"/>
          <p:cNvSpPr/>
          <p:nvPr/>
        </p:nvSpPr>
        <p:spPr>
          <a:xfrm>
            <a:off x="9958209" y="3059787"/>
            <a:ext cx="20026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260187" y="3602117"/>
            <a:ext cx="3281005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High-Spending Discount Users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60187" y="3980378"/>
            <a:ext cx="759642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Customers using discounts, spending above average.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070521" y="4854178"/>
            <a:ext cx="7975759" cy="1252180"/>
          </a:xfrm>
          <a:prstGeom prst="roundRect">
            <a:avLst>
              <a:gd name="adj" fmla="val 8763"/>
            </a:avLst>
          </a:prstGeom>
          <a:solidFill>
            <a:srgbClr val="5C2438"/>
          </a:solidFill>
          <a:ln/>
        </p:spPr>
      </p:sp>
      <p:sp>
        <p:nvSpPr>
          <p:cNvPr id="17" name="Shape 14"/>
          <p:cNvSpPr/>
          <p:nvPr/>
        </p:nvSpPr>
        <p:spPr>
          <a:xfrm>
            <a:off x="6070521" y="4831318"/>
            <a:ext cx="7975759" cy="91440"/>
          </a:xfrm>
          <a:prstGeom prst="roundRect">
            <a:avLst>
              <a:gd name="adj" fmla="val 27379"/>
            </a:avLst>
          </a:prstGeom>
          <a:solidFill>
            <a:srgbClr val="FFB393"/>
          </a:solidFill>
          <a:ln/>
        </p:spPr>
      </p:sp>
      <p:sp>
        <p:nvSpPr>
          <p:cNvPr id="18" name="Shape 15"/>
          <p:cNvSpPr/>
          <p:nvPr/>
        </p:nvSpPr>
        <p:spPr>
          <a:xfrm>
            <a:off x="9808071" y="4603909"/>
            <a:ext cx="500658" cy="500658"/>
          </a:xfrm>
          <a:prstGeom prst="roundRect">
            <a:avLst>
              <a:gd name="adj" fmla="val 182640"/>
            </a:avLst>
          </a:prstGeom>
          <a:solidFill>
            <a:srgbClr val="FFB393"/>
          </a:solidFill>
          <a:ln/>
        </p:spPr>
      </p:sp>
      <p:sp>
        <p:nvSpPr>
          <p:cNvPr id="19" name="Text 16"/>
          <p:cNvSpPr/>
          <p:nvPr/>
        </p:nvSpPr>
        <p:spPr>
          <a:xfrm>
            <a:off x="9958209" y="4729043"/>
            <a:ext cx="20026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6260187" y="5271373"/>
            <a:ext cx="2649141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Top 5 Products by Rating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6260187" y="5649635"/>
            <a:ext cx="759642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Gloves, Sandals, Boots, Hat, Skirt.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6070521" y="6523434"/>
            <a:ext cx="7975759" cy="1252180"/>
          </a:xfrm>
          <a:prstGeom prst="roundRect">
            <a:avLst>
              <a:gd name="adj" fmla="val 8763"/>
            </a:avLst>
          </a:prstGeom>
          <a:solidFill>
            <a:srgbClr val="5C2438"/>
          </a:solidFill>
          <a:ln/>
        </p:spPr>
      </p:sp>
      <p:sp>
        <p:nvSpPr>
          <p:cNvPr id="23" name="Shape 20"/>
          <p:cNvSpPr/>
          <p:nvPr/>
        </p:nvSpPr>
        <p:spPr>
          <a:xfrm>
            <a:off x="6070521" y="6500574"/>
            <a:ext cx="7975759" cy="91440"/>
          </a:xfrm>
          <a:prstGeom prst="roundRect">
            <a:avLst>
              <a:gd name="adj" fmla="val 27379"/>
            </a:avLst>
          </a:prstGeom>
          <a:solidFill>
            <a:srgbClr val="FFB393"/>
          </a:solidFill>
          <a:ln/>
        </p:spPr>
      </p:sp>
      <p:sp>
        <p:nvSpPr>
          <p:cNvPr id="24" name="Shape 21"/>
          <p:cNvSpPr/>
          <p:nvPr/>
        </p:nvSpPr>
        <p:spPr>
          <a:xfrm>
            <a:off x="9808071" y="6273165"/>
            <a:ext cx="500658" cy="500658"/>
          </a:xfrm>
          <a:prstGeom prst="roundRect">
            <a:avLst>
              <a:gd name="adj" fmla="val 182640"/>
            </a:avLst>
          </a:prstGeom>
          <a:solidFill>
            <a:srgbClr val="FFB393"/>
          </a:solidFill>
          <a:ln/>
        </p:spPr>
      </p:sp>
      <p:sp>
        <p:nvSpPr>
          <p:cNvPr id="25" name="Text 22"/>
          <p:cNvSpPr/>
          <p:nvPr/>
        </p:nvSpPr>
        <p:spPr>
          <a:xfrm>
            <a:off x="9958209" y="6398300"/>
            <a:ext cx="20026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6260187" y="6940629"/>
            <a:ext cx="2893338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Shipping Type Comparison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6260187" y="7318891"/>
            <a:ext cx="759642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Express: $60.48, Standard: $58.46 (Avg. Purchase)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2199" y="355283"/>
            <a:ext cx="6337935" cy="43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 Analysis: Subscribers &amp; Discounts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52199" y="1108829"/>
            <a:ext cx="267390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Subscribers vs. Non-Subscribers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452199" y="1469350"/>
            <a:ext cx="6705481" cy="769144"/>
          </a:xfrm>
          <a:prstGeom prst="roundRect">
            <a:avLst>
              <a:gd name="adj" fmla="val 25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59819" y="1476970"/>
            <a:ext cx="6690241" cy="3769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589359" y="1562100"/>
            <a:ext cx="141029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Yes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2265640" y="1562100"/>
            <a:ext cx="140648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1053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3938111" y="1562100"/>
            <a:ext cx="140648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59.49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610582" y="1562100"/>
            <a:ext cx="141029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62645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459819" y="1853922"/>
            <a:ext cx="6690241" cy="3769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89359" y="1939052"/>
            <a:ext cx="141029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2265640" y="1939052"/>
            <a:ext cx="140648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2847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3938111" y="1939052"/>
            <a:ext cx="140648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59.87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5610582" y="1939052"/>
            <a:ext cx="1410295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170436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7480340" y="1108829"/>
            <a:ext cx="2525316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Discount-Dependent Products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7480340" y="1453277"/>
            <a:ext cx="670548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Hat (50%)</a:t>
            </a:r>
            <a:endParaRPr lang="en-US" sz="1000" dirty="0"/>
          </a:p>
        </p:txBody>
      </p:sp>
      <p:sp>
        <p:nvSpPr>
          <p:cNvPr id="17" name="Text 15"/>
          <p:cNvSpPr/>
          <p:nvPr/>
        </p:nvSpPr>
        <p:spPr>
          <a:xfrm>
            <a:off x="7480340" y="1705094"/>
            <a:ext cx="670548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Sneakers (49.66%)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7480340" y="1956911"/>
            <a:ext cx="670548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Coat (49.07%)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7480340" y="2208728"/>
            <a:ext cx="670548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Sweater (48.17%)</a:t>
            </a:r>
            <a:endParaRPr lang="en-US" sz="1000" dirty="0"/>
          </a:p>
        </p:txBody>
      </p:sp>
      <p:sp>
        <p:nvSpPr>
          <p:cNvPr id="20" name="Text 18"/>
          <p:cNvSpPr/>
          <p:nvPr/>
        </p:nvSpPr>
        <p:spPr>
          <a:xfrm>
            <a:off x="7480340" y="2460546"/>
            <a:ext cx="670548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Pants (47.37%)</a:t>
            </a:r>
            <a:endParaRPr lang="en-US" sz="100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340" y="2812494"/>
            <a:ext cx="6705481" cy="67054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3154" y="371713"/>
            <a:ext cx="6973491" cy="450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Customer Segmentation &amp; Top Products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473154" y="1160264"/>
            <a:ext cx="1802487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Customer Segments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3154" y="1537573"/>
            <a:ext cx="6677144" cy="3573542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2046922" y="5141595"/>
            <a:ext cx="135136" cy="135136"/>
          </a:xfrm>
          <a:prstGeom prst="roundRect">
            <a:avLst>
              <a:gd name="adj" fmla="val 13533"/>
            </a:avLst>
          </a:prstGeom>
          <a:solidFill>
            <a:srgbClr val="8A2900"/>
          </a:solidFill>
          <a:ln/>
        </p:spPr>
      </p:sp>
      <p:sp>
        <p:nvSpPr>
          <p:cNvPr id="6" name="Text 3"/>
          <p:cNvSpPr/>
          <p:nvPr/>
        </p:nvSpPr>
        <p:spPr>
          <a:xfrm>
            <a:off x="2243018" y="5141595"/>
            <a:ext cx="354211" cy="135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Loyal</a:t>
            </a:r>
            <a:endParaRPr lang="en-US" sz="1050" dirty="0"/>
          </a:p>
        </p:txBody>
      </p:sp>
      <p:sp>
        <p:nvSpPr>
          <p:cNvPr id="7" name="Shape 4"/>
          <p:cNvSpPr/>
          <p:nvPr/>
        </p:nvSpPr>
        <p:spPr>
          <a:xfrm>
            <a:off x="3364587" y="5141595"/>
            <a:ext cx="135136" cy="135136"/>
          </a:xfrm>
          <a:prstGeom prst="roundRect">
            <a:avLst>
              <a:gd name="adj" fmla="val 13533"/>
            </a:avLst>
          </a:prstGeom>
          <a:solidFill>
            <a:srgbClr val="FD4B00"/>
          </a:solidFill>
          <a:ln/>
        </p:spPr>
      </p:sp>
      <p:sp>
        <p:nvSpPr>
          <p:cNvPr id="8" name="Text 5"/>
          <p:cNvSpPr/>
          <p:nvPr/>
        </p:nvSpPr>
        <p:spPr>
          <a:xfrm>
            <a:off x="3560683" y="5141595"/>
            <a:ext cx="697944" cy="135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Returning</a:t>
            </a:r>
            <a:endParaRPr lang="en-US" sz="1050" dirty="0"/>
          </a:p>
        </p:txBody>
      </p:sp>
      <p:sp>
        <p:nvSpPr>
          <p:cNvPr id="9" name="Shape 6"/>
          <p:cNvSpPr/>
          <p:nvPr/>
        </p:nvSpPr>
        <p:spPr>
          <a:xfrm>
            <a:off x="5026104" y="5141595"/>
            <a:ext cx="135136" cy="135136"/>
          </a:xfrm>
          <a:prstGeom prst="roundRect">
            <a:avLst>
              <a:gd name="adj" fmla="val 13533"/>
            </a:avLst>
          </a:prstGeom>
          <a:solidFill>
            <a:srgbClr val="FF9C72"/>
          </a:solidFill>
          <a:ln/>
        </p:spPr>
      </p:sp>
      <p:sp>
        <p:nvSpPr>
          <p:cNvPr id="10" name="Text 7"/>
          <p:cNvSpPr/>
          <p:nvPr/>
        </p:nvSpPr>
        <p:spPr>
          <a:xfrm>
            <a:off x="5222200" y="5141595"/>
            <a:ext cx="312658" cy="135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New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87722" y="1160264"/>
            <a:ext cx="2308265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Top Products per Category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487722" y="1520666"/>
            <a:ext cx="6677144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Accessories: Jewelry, Sunglasses, Belt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487722" y="1784152"/>
            <a:ext cx="6677144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Clothing: Pants, Blouse, Shirt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7487722" y="2047637"/>
            <a:ext cx="6677144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Footwear: Sandals, Shoes, Sneakers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7487722" y="2311122"/>
            <a:ext cx="6677144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Outerwear: Jacket, Coat</a:t>
            </a:r>
            <a:endParaRPr lang="en-US" sz="10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722" y="2679383"/>
            <a:ext cx="6677144" cy="66771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9704" y="384810"/>
            <a:ext cx="6519267" cy="466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Repeat Buyers &amp; Age Group Revenue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489704" y="1200983"/>
            <a:ext cx="260068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Repeat Buyers (&gt;5 purchases)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489704" y="1574006"/>
            <a:ext cx="6654879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Subscription Status: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89704" y="1923693"/>
            <a:ext cx="6654879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No: 2518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89704" y="2196465"/>
            <a:ext cx="6654879" cy="223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Yes: 958</a:t>
            </a:r>
            <a:endParaRPr lang="en-US" sz="11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9704" y="2577703"/>
            <a:ext cx="6654879" cy="665487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93437" y="1200983"/>
            <a:ext cx="1995845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Revenue by Age Group</a:t>
            </a:r>
            <a:endParaRPr lang="en-US" sz="14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437" y="1591508"/>
            <a:ext cx="6654879" cy="37266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858917"/>
            <a:ext cx="7918609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Power BI Dashboard Insights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4712" y="2138839"/>
            <a:ext cx="5900976" cy="321147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49260" y="5729407"/>
            <a:ext cx="4234577" cy="1641277"/>
          </a:xfrm>
          <a:prstGeom prst="roundRect">
            <a:avLst>
              <a:gd name="adj" fmla="val 1957"/>
            </a:avLst>
          </a:prstGeom>
          <a:solidFill>
            <a:srgbClr val="4D1529"/>
          </a:solidFill>
          <a:ln/>
        </p:spPr>
      </p:sp>
      <p:sp>
        <p:nvSpPr>
          <p:cNvPr id="5" name="Shape 2"/>
          <p:cNvSpPr/>
          <p:nvPr/>
        </p:nvSpPr>
        <p:spPr>
          <a:xfrm>
            <a:off x="963335" y="5943481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9904" y="6120051"/>
            <a:ext cx="288965" cy="2889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3335" y="679977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3.9K Customers</a:t>
            </a:r>
            <a:endParaRPr lang="en-US" sz="2200" dirty="0"/>
          </a:p>
        </p:txBody>
      </p:sp>
      <p:sp>
        <p:nvSpPr>
          <p:cNvPr id="8" name="Shape 4"/>
          <p:cNvSpPr/>
          <p:nvPr/>
        </p:nvSpPr>
        <p:spPr>
          <a:xfrm>
            <a:off x="5197912" y="5729407"/>
            <a:ext cx="4234577" cy="1641277"/>
          </a:xfrm>
          <a:prstGeom prst="roundRect">
            <a:avLst>
              <a:gd name="adj" fmla="val 1957"/>
            </a:avLst>
          </a:prstGeom>
          <a:solidFill>
            <a:srgbClr val="4D1529"/>
          </a:solidFill>
          <a:ln/>
        </p:spPr>
      </p:sp>
      <p:sp>
        <p:nvSpPr>
          <p:cNvPr id="9" name="Shape 5"/>
          <p:cNvSpPr/>
          <p:nvPr/>
        </p:nvSpPr>
        <p:spPr>
          <a:xfrm>
            <a:off x="5411986" y="5943481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88556" y="6120051"/>
            <a:ext cx="288965" cy="2889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411986" y="679977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$59.76 Avg. Purchase</a:t>
            </a:r>
            <a:endParaRPr lang="en-US" sz="2200" dirty="0"/>
          </a:p>
        </p:txBody>
      </p:sp>
      <p:sp>
        <p:nvSpPr>
          <p:cNvPr id="12" name="Shape 7"/>
          <p:cNvSpPr/>
          <p:nvPr/>
        </p:nvSpPr>
        <p:spPr>
          <a:xfrm>
            <a:off x="9646563" y="5729407"/>
            <a:ext cx="4234577" cy="1641277"/>
          </a:xfrm>
          <a:prstGeom prst="roundRect">
            <a:avLst>
              <a:gd name="adj" fmla="val 1957"/>
            </a:avLst>
          </a:prstGeom>
          <a:solidFill>
            <a:srgbClr val="4D1529"/>
          </a:solidFill>
          <a:ln/>
        </p:spPr>
      </p:sp>
      <p:sp>
        <p:nvSpPr>
          <p:cNvPr id="13" name="Shape 8"/>
          <p:cNvSpPr/>
          <p:nvPr/>
        </p:nvSpPr>
        <p:spPr>
          <a:xfrm>
            <a:off x="9860637" y="5943481"/>
            <a:ext cx="642223" cy="642223"/>
          </a:xfrm>
          <a:prstGeom prst="roundRect">
            <a:avLst>
              <a:gd name="adj" fmla="val 14236621"/>
            </a:avLst>
          </a:prstGeom>
          <a:solidFill>
            <a:srgbClr val="FFB393"/>
          </a:solidFill>
          <a:ln/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37207" y="6120051"/>
            <a:ext cx="288965" cy="28896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860637" y="679977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3.75 Avg. Review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2026-01-01T14:29:53Z</dcterms:created>
  <dcterms:modified xsi:type="dcterms:W3CDTF">2026-01-01T14:29:53Z</dcterms:modified>
</cp:coreProperties>
</file>